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9" r:id="rId2"/>
    <p:sldId id="260" r:id="rId3"/>
    <p:sldId id="262" r:id="rId4"/>
    <p:sldId id="263" r:id="rId5"/>
    <p:sldId id="264" r:id="rId6"/>
    <p:sldId id="268" r:id="rId7"/>
    <p:sldId id="272" r:id="rId8"/>
    <p:sldId id="266" r:id="rId9"/>
    <p:sldId id="265" r:id="rId10"/>
    <p:sldId id="269" r:id="rId11"/>
    <p:sldId id="267" r:id="rId12"/>
    <p:sldId id="273" r:id="rId13"/>
    <p:sldId id="270" r:id="rId14"/>
    <p:sldId id="271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BBE3"/>
    <a:srgbClr val="C3D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0F9A-1055-4D95-B9AD-B0E9D4720E99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1E9B-7915-4FFA-9A62-7FB89F95C3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404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0F9A-1055-4D95-B9AD-B0E9D4720E99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1E9B-7915-4FFA-9A62-7FB89F95C3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95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0F9A-1055-4D95-B9AD-B0E9D4720E99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1E9B-7915-4FFA-9A62-7FB89F95C3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4033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0F9A-1055-4D95-B9AD-B0E9D4720E99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1E9B-7915-4FFA-9A62-7FB89F95C3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7739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0F9A-1055-4D95-B9AD-B0E9D4720E99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1E9B-7915-4FFA-9A62-7FB89F95C3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739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0F9A-1055-4D95-B9AD-B0E9D4720E99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1E9B-7915-4FFA-9A62-7FB89F95C3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9621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0F9A-1055-4D95-B9AD-B0E9D4720E99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1E9B-7915-4FFA-9A62-7FB89F95C3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5196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0F9A-1055-4D95-B9AD-B0E9D4720E99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1E9B-7915-4FFA-9A62-7FB89F95C3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9103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0F9A-1055-4D95-B9AD-B0E9D4720E99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1E9B-7915-4FFA-9A62-7FB89F95C3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206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0F9A-1055-4D95-B9AD-B0E9D4720E99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96E1E9B-7915-4FFA-9A62-7FB89F95C3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50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0F9A-1055-4D95-B9AD-B0E9D4720E99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1E9B-7915-4FFA-9A62-7FB89F95C3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574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0F9A-1055-4D95-B9AD-B0E9D4720E99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1E9B-7915-4FFA-9A62-7FB89F95C3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95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0F9A-1055-4D95-B9AD-B0E9D4720E99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1E9B-7915-4FFA-9A62-7FB89F95C3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39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0F9A-1055-4D95-B9AD-B0E9D4720E99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1E9B-7915-4FFA-9A62-7FB89F95C3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950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0F9A-1055-4D95-B9AD-B0E9D4720E99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1E9B-7915-4FFA-9A62-7FB89F95C3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9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0F9A-1055-4D95-B9AD-B0E9D4720E99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1E9B-7915-4FFA-9A62-7FB89F95C3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42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0F9A-1055-4D95-B9AD-B0E9D4720E99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1E9B-7915-4FFA-9A62-7FB89F95C3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131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1F0F9A-1055-4D95-B9AD-B0E9D4720E99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6E1E9B-7915-4FFA-9A62-7FB89F95C3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823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Dzie%C5%84_Flagi_Rzeczypospolitej_Polskiej" TargetMode="External"/><Relationship Id="rId2" Type="http://schemas.openxmlformats.org/officeDocument/2006/relationships/hyperlink" Target="https://pl.wikipedia.org/wiki/%C5%9Awi%C4%99to_Prac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qA2n8zTpcaU" TargetMode="External"/><Relationship Id="rId5" Type="http://schemas.openxmlformats.org/officeDocument/2006/relationships/hyperlink" Target="https://pl.wikipedia.org/wiki/Konstytucja_3_maja" TargetMode="External"/><Relationship Id="rId4" Type="http://schemas.openxmlformats.org/officeDocument/2006/relationships/hyperlink" Target="https://pl.wikipedia.org/wiki/%C5%9Awi%C4%99to_Narodowe_Trzeciego_Maj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Majowe Święta - Szkolne Blogi">
            <a:extLst>
              <a:ext uri="{FF2B5EF4-FFF2-40B4-BE49-F238E27FC236}">
                <a16:creationId xmlns:a16="http://schemas.microsoft.com/office/drawing/2014/main" id="{951D7B56-1B34-4299-8F24-B436CE8DF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618" y="1190625"/>
            <a:ext cx="7482840" cy="53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arodowe Święto Konstytucji 3 Maja - Zabrze informacje">
            <a:extLst>
              <a:ext uri="{FF2B5EF4-FFF2-40B4-BE49-F238E27FC236}">
                <a16:creationId xmlns:a16="http://schemas.microsoft.com/office/drawing/2014/main" id="{F14BFBB5-CA32-42C5-B523-CB02E485F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0094">
            <a:off x="8334276" y="1141887"/>
            <a:ext cx="3391143" cy="216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1 maja obchodzimy Święto Pracy">
            <a:extLst>
              <a:ext uri="{FF2B5EF4-FFF2-40B4-BE49-F238E27FC236}">
                <a16:creationId xmlns:a16="http://schemas.microsoft.com/office/drawing/2014/main" id="{DD38773E-738F-40B1-86AA-DE602E12C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48648">
            <a:off x="333546" y="1115875"/>
            <a:ext cx="2933700" cy="208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2 maja Dzień Flagi Polskiej. – Przedszkole Miejskie nr 8 w Mielcu">
            <a:extLst>
              <a:ext uri="{FF2B5EF4-FFF2-40B4-BE49-F238E27FC236}">
                <a16:creationId xmlns:a16="http://schemas.microsoft.com/office/drawing/2014/main" id="{B87E84F3-6032-4F6C-A8CB-73CB44E79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7" y="62865"/>
            <a:ext cx="3095625" cy="21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CDD255A-78D3-4EF2-893E-82A4E230EF09}"/>
              </a:ext>
            </a:extLst>
          </p:cNvPr>
          <p:cNvSpPr txBox="1"/>
          <p:nvPr/>
        </p:nvSpPr>
        <p:spPr>
          <a:xfrm>
            <a:off x="9250680" y="5791200"/>
            <a:ext cx="265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latin typeface="Georgia" panose="02040502050405020303" pitchFamily="18" charset="0"/>
              </a:rPr>
              <a:t>Opracował:</a:t>
            </a:r>
          </a:p>
          <a:p>
            <a:pPr algn="r"/>
            <a:r>
              <a:rPr lang="pl-PL" b="1" dirty="0">
                <a:latin typeface="Georgia" panose="02040502050405020303" pitchFamily="18" charset="0"/>
              </a:rPr>
              <a:t>Szymon Wzorek</a:t>
            </a:r>
          </a:p>
        </p:txBody>
      </p:sp>
    </p:spTree>
    <p:extLst>
      <p:ext uri="{BB962C8B-B14F-4D97-AF65-F5344CB8AC3E}">
        <p14:creationId xmlns:p14="http://schemas.microsoft.com/office/powerpoint/2010/main" val="393949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8866073-E5AA-4D00-93AE-B1BA9437449D}"/>
              </a:ext>
            </a:extLst>
          </p:cNvPr>
          <p:cNvSpPr txBox="1"/>
          <p:nvPr/>
        </p:nvSpPr>
        <p:spPr>
          <a:xfrm>
            <a:off x="1508760" y="1844040"/>
            <a:ext cx="9936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latin typeface="Georgia" panose="02040502050405020303" pitchFamily="18" charset="0"/>
              </a:rPr>
              <a:t>Wygląd flagi polskiej omówiony jest w specjalnej ustawie państwowej z dnia 11 marca 1980 roku. Flaga Polski jest prostokątem o proporcjach 5:8 . </a:t>
            </a:r>
          </a:p>
          <a:p>
            <a:pPr algn="just"/>
            <a:r>
              <a:rPr lang="pl-PL" dirty="0">
                <a:latin typeface="Georgia" panose="02040502050405020303" pitchFamily="18" charset="0"/>
              </a:rPr>
              <a:t>Barwami Rzeczypospolitej Polskiej są kolory  biały i czerwony, ułożone w dwóch poziomych, równoległych pasach tej samej szerokości, z których górny jest koloru białego, a dolny koloru czerwonego.</a:t>
            </a:r>
          </a:p>
          <a:p>
            <a:pPr algn="just"/>
            <a:endParaRPr lang="pl-PL" dirty="0">
              <a:latin typeface="Georgia" panose="02040502050405020303" pitchFamily="18" charset="0"/>
            </a:endParaRPr>
          </a:p>
          <a:p>
            <a:pPr algn="just"/>
            <a:r>
              <a:rPr lang="pl-PL" dirty="0">
                <a:latin typeface="Georgia" panose="02040502050405020303" pitchFamily="18" charset="0"/>
              </a:rPr>
              <a:t>Są dwa powody historyczne, dla których ustanowiono Dzień Flagi Rzeczypospolitej właśnie</a:t>
            </a:r>
            <a:br>
              <a:rPr lang="pl-PL" dirty="0">
                <a:latin typeface="Georgia" panose="02040502050405020303" pitchFamily="18" charset="0"/>
              </a:rPr>
            </a:br>
            <a:r>
              <a:rPr lang="pl-PL" dirty="0">
                <a:latin typeface="Georgia" panose="02040502050405020303" pitchFamily="18" charset="0"/>
              </a:rPr>
              <a:t>2 maja:</a:t>
            </a:r>
          </a:p>
          <a:p>
            <a:pPr algn="just"/>
            <a:endParaRPr lang="pl-PL" dirty="0">
              <a:latin typeface="Georgia" panose="0204050205040502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l-PL" dirty="0">
                <a:latin typeface="Georgia" panose="02040502050405020303" pitchFamily="18" charset="0"/>
              </a:rPr>
              <a:t> Po pierwsze, to właśnie tego dnia zdobywający Berlin żołnierze z 1 Dywizji kościuszkowskiej, wetknęli flagę na kolumnie zwycięstwa w Tiergarten, w Berlinie;</a:t>
            </a:r>
          </a:p>
          <a:p>
            <a:pPr algn="just"/>
            <a:endParaRPr lang="pl-PL" dirty="0">
              <a:latin typeface="Georgia" panose="0204050205040502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l-PL" dirty="0">
                <a:latin typeface="Georgia" panose="02040502050405020303" pitchFamily="18" charset="0"/>
              </a:rPr>
              <a:t> Po drugie, w czasach PRL, 2 maja obywatele mieli nakaz zdejmowania flag, tak aby nie były one wywieszone podczas nieuznawanego przez władzę święta 3 Maja. </a:t>
            </a:r>
          </a:p>
        </p:txBody>
      </p:sp>
    </p:spTree>
    <p:extLst>
      <p:ext uri="{BB962C8B-B14F-4D97-AF65-F5344CB8AC3E}">
        <p14:creationId xmlns:p14="http://schemas.microsoft.com/office/powerpoint/2010/main" val="3355588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1C574D-B340-47C2-81AB-BE5EA5C24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8000" dirty="0">
                <a:solidFill>
                  <a:srgbClr val="FF0000"/>
                </a:solidFill>
                <a:latin typeface="Algerian" panose="04020705040A02060702" pitchFamily="82" charset="0"/>
              </a:rPr>
              <a:t>3 maja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7DEBFAB-66E2-4FC1-943F-3765FC4B492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1CA84EE-9DB7-4E21-824F-D767904BF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2724" y="3124198"/>
            <a:ext cx="5426158" cy="2133601"/>
          </a:xfrm>
        </p:spPr>
        <p:txBody>
          <a:bodyPr>
            <a:normAutofit fontScale="92500" lnSpcReduction="20000"/>
          </a:bodyPr>
          <a:lstStyle/>
          <a:p>
            <a:r>
              <a:rPr lang="pl-PL" sz="1900" b="1" dirty="0">
                <a:latin typeface="Georgia" panose="02040502050405020303" pitchFamily="18" charset="0"/>
              </a:rPr>
              <a:t>Święto Narodowe Trzeciego Maja</a:t>
            </a:r>
            <a:r>
              <a:rPr lang="pl-PL" sz="1900" dirty="0">
                <a:latin typeface="Georgia" panose="02040502050405020303" pitchFamily="18" charset="0"/>
              </a:rPr>
              <a:t> – polskie święto państwowe obchodzone 3 maja w rocznicę uchwalenia przez Sejm Wielki</a:t>
            </a:r>
            <a:br>
              <a:rPr lang="pl-PL" sz="1900" dirty="0">
                <a:latin typeface="Georgia" panose="02040502050405020303" pitchFamily="18" charset="0"/>
              </a:rPr>
            </a:br>
            <a:r>
              <a:rPr lang="pl-PL" sz="1900" dirty="0">
                <a:latin typeface="Georgia" panose="02040502050405020303" pitchFamily="18" charset="0"/>
              </a:rPr>
              <a:t>w 1791  Konstytucji 3 maja. </a:t>
            </a:r>
          </a:p>
          <a:p>
            <a:r>
              <a:rPr lang="pl-PL" sz="1900" b="1" dirty="0">
                <a:latin typeface="Georgia" panose="02040502050405020303" pitchFamily="18" charset="0"/>
              </a:rPr>
              <a:t>Konstytucja 3 Maja</a:t>
            </a:r>
            <a:br>
              <a:rPr lang="pl-PL" sz="1900" b="1" dirty="0">
                <a:latin typeface="Georgia" panose="02040502050405020303" pitchFamily="18" charset="0"/>
              </a:rPr>
            </a:br>
            <a:r>
              <a:rPr lang="pl-PL" sz="1900" dirty="0">
                <a:latin typeface="Georgia" panose="02040502050405020303" pitchFamily="18" charset="0"/>
              </a:rPr>
              <a:t> była pierwszą w Europie i drugą na świecie</a:t>
            </a:r>
            <a:br>
              <a:rPr lang="pl-PL" sz="1900" dirty="0">
                <a:latin typeface="Georgia" panose="02040502050405020303" pitchFamily="18" charset="0"/>
              </a:rPr>
            </a:br>
            <a:r>
              <a:rPr lang="pl-PL" sz="1900" dirty="0">
                <a:latin typeface="Georgia" panose="02040502050405020303" pitchFamily="18" charset="0"/>
              </a:rPr>
              <a:t>nowoczesną, spisaną konstytucją.</a:t>
            </a:r>
            <a:br>
              <a:rPr lang="pl-PL" sz="2000" dirty="0">
                <a:latin typeface="Georgia" panose="02040502050405020303" pitchFamily="18" charset="0"/>
              </a:rPr>
            </a:br>
            <a:endParaRPr lang="pl-PL" sz="2000" dirty="0">
              <a:latin typeface="Georgia" panose="02040502050405020303" pitchFamily="18" charset="0"/>
            </a:endParaRPr>
          </a:p>
        </p:txBody>
      </p:sp>
      <p:pic>
        <p:nvPicPr>
          <p:cNvPr id="6146" name="Picture 2" descr="ugg.pl | Ulubiona Gmina Giżycko | Obchody Święta Konstytucji 3 ...">
            <a:extLst>
              <a:ext uri="{FF2B5EF4-FFF2-40B4-BE49-F238E27FC236}">
                <a16:creationId xmlns:a16="http://schemas.microsoft.com/office/drawing/2014/main" id="{CE0ED102-210F-436A-A40E-2DA7CC4FF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82" y="914401"/>
            <a:ext cx="362195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250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4B765E1-709C-495F-B6D8-F77E16E77BA1}"/>
              </a:ext>
            </a:extLst>
          </p:cNvPr>
          <p:cNvSpPr txBox="1"/>
          <p:nvPr/>
        </p:nvSpPr>
        <p:spPr>
          <a:xfrm>
            <a:off x="2545080" y="746760"/>
            <a:ext cx="8610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FF0000"/>
                </a:solidFill>
                <a:latin typeface="Georgia" panose="02040502050405020303" pitchFamily="18" charset="0"/>
              </a:rPr>
              <a:t>3 Maja</a:t>
            </a:r>
          </a:p>
          <a:p>
            <a:pPr algn="ctr"/>
            <a:r>
              <a:rPr lang="pl-PL" sz="2800" b="1" dirty="0">
                <a:latin typeface="Georgia" panose="02040502050405020303" pitchFamily="18" charset="0"/>
              </a:rPr>
              <a:t>Konstytucja 3 Maja</a:t>
            </a:r>
          </a:p>
          <a:p>
            <a:pPr algn="ctr"/>
            <a:r>
              <a:rPr lang="pl-PL" sz="2800" dirty="0">
                <a:latin typeface="Georgia" panose="02040502050405020303" pitchFamily="18" charset="0"/>
              </a:rPr>
              <a:t>Święto Narodowe 3 Maja</a:t>
            </a:r>
          </a:p>
        </p:txBody>
      </p:sp>
      <p:pic>
        <p:nvPicPr>
          <p:cNvPr id="8196" name="Picture 4" descr="Ustawa Rządowa z 1791 roku - Polishnews.com">
            <a:extLst>
              <a:ext uri="{FF2B5EF4-FFF2-40B4-BE49-F238E27FC236}">
                <a16:creationId xmlns:a16="http://schemas.microsoft.com/office/drawing/2014/main" id="{6B4DEAD1-180D-4F8B-B375-4FD367766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20" y="2439531"/>
            <a:ext cx="2727960" cy="396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Konstytucja 3 Maja - najważniejsza z konstytucji - Polskie Radio PiK">
            <a:extLst>
              <a:ext uri="{FF2B5EF4-FFF2-40B4-BE49-F238E27FC236}">
                <a16:creationId xmlns:a16="http://schemas.microsoft.com/office/drawing/2014/main" id="{8BF4B05F-72BC-4F54-9D12-9008BFC0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0"/>
            <a:ext cx="5501640" cy="333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612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3BB0708-B753-441F-B805-8B4F7E21A7AF}"/>
              </a:ext>
            </a:extLst>
          </p:cNvPr>
          <p:cNvSpPr txBox="1"/>
          <p:nvPr/>
        </p:nvSpPr>
        <p:spPr>
          <a:xfrm>
            <a:off x="1661160" y="487680"/>
            <a:ext cx="103479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latin typeface="Georgia" panose="02040502050405020303" pitchFamily="18" charset="0"/>
              </a:rPr>
              <a:t>Uchwalona 3 maja 1791 r. Ustawa Rządowa była ukoronowaniem panowania Stanisława Augusta Poniatowskiego.</a:t>
            </a:r>
          </a:p>
          <a:p>
            <a:pPr algn="just"/>
            <a:r>
              <a:rPr lang="pl-PL" dirty="0">
                <a:latin typeface="Georgia" panose="02040502050405020303" pitchFamily="18" charset="0"/>
              </a:rPr>
              <a:t>Konstytucja 3 maja została ustanowiona ustawą rządową przyjętą tego dnia przez Sejm Czteroletni.  Została zaprojektowana w celu zlikwidowania obecnych od dawna wad opartego</a:t>
            </a:r>
            <a:br>
              <a:rPr lang="pl-PL" dirty="0">
                <a:latin typeface="Georgia" panose="02040502050405020303" pitchFamily="18" charset="0"/>
              </a:rPr>
            </a:br>
            <a:r>
              <a:rPr lang="pl-PL" dirty="0">
                <a:latin typeface="Georgia" panose="02040502050405020303" pitchFamily="18" charset="0"/>
              </a:rPr>
              <a:t>na wolnej elekcji i demokracji szlacheckiej systemu politycznego Rzeczypospolitej Obojga Narodów. Konstytucja zmieniła ustrój państwa na monarchię dziedziczną, ograniczyła znacząco demokrację szlachecką, odbierając prawo głosu i decyzji w sprawach państwa szlachcie nieposiadającej ziemi, wprowadziła częściowe zrównanie praw osobistych mieszczan i szlachty  oraz stawiała chłopów pod ochroną państwa, w ten sposób łagodząc nadużycia pańszczyzny. Konstytucja formalnie zniosła liberum veto.</a:t>
            </a:r>
          </a:p>
          <a:p>
            <a:pPr algn="just"/>
            <a:r>
              <a:rPr lang="pl-PL" dirty="0">
                <a:latin typeface="Georgia" panose="02040502050405020303" pitchFamily="18" charset="0"/>
              </a:rPr>
              <a:t>Zwolennicy Konstytucji, w obawie przed groźbą użycia siły przez stronnictwo moskiewskie, przyśpieszyli termin obrad nad dokumentem o dwa dni (planowanym terminem był (5 maja 1791) korzystając z faktu, że główni oponenci nie powrócili jeszcze z wielkanocnej przerwy świątecznej. Nie ogłoszono daty rozpoczęcia sesji, tylko imiennie wezwano zwolenników reformy na posiedzenie</a:t>
            </a:r>
            <a:br>
              <a:rPr lang="pl-PL" dirty="0">
                <a:latin typeface="Georgia" panose="02040502050405020303" pitchFamily="18" charset="0"/>
              </a:rPr>
            </a:br>
            <a:r>
              <a:rPr lang="pl-PL" dirty="0">
                <a:latin typeface="Georgia" panose="02040502050405020303" pitchFamily="18" charset="0"/>
              </a:rPr>
              <a:t>3 maja. </a:t>
            </a:r>
            <a:endParaRPr lang="pl-PL" baseline="30000" dirty="0">
              <a:latin typeface="Georgia" panose="02040502050405020303" pitchFamily="18" charset="0"/>
            </a:endParaRPr>
          </a:p>
          <a:p>
            <a:pPr algn="just"/>
            <a:r>
              <a:rPr lang="pl-PL" dirty="0">
                <a:latin typeface="Georgia" panose="02040502050405020303" pitchFamily="18" charset="0"/>
              </a:rPr>
              <a:t>Obrady sejmowe i przyjęcie Konstytucji odbyły się w warunkach zamachu stanu.</a:t>
            </a:r>
          </a:p>
          <a:p>
            <a:pPr algn="just"/>
            <a:r>
              <a:rPr lang="pl-PL" dirty="0">
                <a:latin typeface="Georgia" panose="02040502050405020303" pitchFamily="18" charset="0"/>
              </a:rPr>
              <a:t>Miejsce obrad, Zamek Królewski w Warszawie, był strzeżony przez Gwardię Królewską i oddziały wojskowe pod dowództwem księcia Józefa Poniatowskiego, który wraz z grupą oficerów znalazł się</a:t>
            </a:r>
            <a:br>
              <a:rPr lang="pl-PL" dirty="0">
                <a:latin typeface="Georgia" panose="02040502050405020303" pitchFamily="18" charset="0"/>
              </a:rPr>
            </a:br>
            <a:r>
              <a:rPr lang="pl-PL" dirty="0">
                <a:latin typeface="Georgia" panose="02040502050405020303" pitchFamily="18" charset="0"/>
              </a:rPr>
              <a:t>w izbie zamkowej w pobliżu tronu.</a:t>
            </a:r>
          </a:p>
          <a:p>
            <a:pPr algn="just"/>
            <a:endParaRPr lang="pl-PL" dirty="0">
              <a:latin typeface="Georgia" panose="02040502050405020303" pitchFamily="18" charset="0"/>
            </a:endParaRPr>
          </a:p>
          <a:p>
            <a:pPr algn="just"/>
            <a:r>
              <a:rPr lang="pl-PL" dirty="0">
                <a:latin typeface="Georgia" panose="02040502050405020303" pitchFamily="18" charset="0"/>
              </a:rPr>
              <a:t>Konstytucja została przyjęta większością głosów, co zostało owacyjnie przyjęte przez zgromadzoną publiczność i tłum zgromadzony przed zamkiem.</a:t>
            </a:r>
            <a:endParaRPr lang="pl-PL" baseline="30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982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9A70666-0738-43B2-9619-63DE765C7597}"/>
              </a:ext>
            </a:extLst>
          </p:cNvPr>
          <p:cNvSpPr txBox="1"/>
          <p:nvPr/>
        </p:nvSpPr>
        <p:spPr>
          <a:xfrm>
            <a:off x="1508760" y="563880"/>
            <a:ext cx="10439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latin typeface="Georgia" panose="02040502050405020303" pitchFamily="18" charset="0"/>
              </a:rPr>
              <a:t>Konstytucja 3 Maja obowiązywała tylko 15 miesięcy. Na dłużej nie pozwoliła Rosja, która już w roku 1793 dokonała drugiego rozbioru Polski. </a:t>
            </a:r>
          </a:p>
          <a:p>
            <a:pPr algn="just"/>
            <a:r>
              <a:rPr lang="pl-PL" dirty="0">
                <a:latin typeface="Georgia" panose="02040502050405020303" pitchFamily="18" charset="0"/>
              </a:rPr>
              <a:t>Ustawa ta miała jednak ogromne znaczenie. Wywołała w kraju i za granicą wiele przychylnych ocen. Entuzjastycznie wypowiadali się o niej politycy i ludzie nauki.</a:t>
            </a:r>
          </a:p>
          <a:p>
            <a:pPr algn="just"/>
            <a:endParaRPr lang="pl-PL" dirty="0">
              <a:latin typeface="Georgia" panose="02040502050405020303" pitchFamily="18" charset="0"/>
            </a:endParaRPr>
          </a:p>
          <a:p>
            <a:pPr algn="ctr"/>
            <a:r>
              <a:rPr lang="pl-PL" u="sng" dirty="0">
                <a:latin typeface="Georgia" panose="02040502050405020303" pitchFamily="18" charset="0"/>
              </a:rPr>
              <a:t>Obecnie obowiązuje konstytucja Rzeczypospolitej Polskiej z 2 kwietnia 1997 roku.</a:t>
            </a:r>
          </a:p>
          <a:p>
            <a:pPr algn="just"/>
            <a:r>
              <a:rPr lang="pl-PL" dirty="0">
                <a:latin typeface="Georgia" panose="02040502050405020303" pitchFamily="18" charset="0"/>
              </a:rPr>
              <a:t>Zwiera Preambułę i 13 rozdziałów:</a:t>
            </a:r>
          </a:p>
          <a:p>
            <a:pPr algn="just"/>
            <a:r>
              <a:rPr lang="pl-PL" dirty="0">
                <a:latin typeface="Georgia" panose="02040502050405020303" pitchFamily="18" charset="0"/>
              </a:rPr>
              <a:t>I Rzeczpospolita</a:t>
            </a:r>
          </a:p>
          <a:p>
            <a:pPr algn="just"/>
            <a:r>
              <a:rPr lang="pl-PL" dirty="0">
                <a:latin typeface="Georgia" panose="02040502050405020303" pitchFamily="18" charset="0"/>
              </a:rPr>
              <a:t>II Wolność, prawa i obowiązki człowieka i obywatela</a:t>
            </a:r>
          </a:p>
          <a:p>
            <a:pPr algn="just"/>
            <a:r>
              <a:rPr lang="pl-PL" dirty="0">
                <a:latin typeface="Georgia" panose="02040502050405020303" pitchFamily="18" charset="0"/>
              </a:rPr>
              <a:t>III Źródła prawa</a:t>
            </a:r>
          </a:p>
          <a:p>
            <a:pPr algn="just"/>
            <a:r>
              <a:rPr lang="pl-PL" dirty="0">
                <a:latin typeface="Georgia" panose="02040502050405020303" pitchFamily="18" charset="0"/>
              </a:rPr>
              <a:t>IV Sejm i senat</a:t>
            </a:r>
          </a:p>
          <a:p>
            <a:pPr algn="just"/>
            <a:r>
              <a:rPr lang="pl-PL" dirty="0">
                <a:latin typeface="Georgia" panose="02040502050405020303" pitchFamily="18" charset="0"/>
              </a:rPr>
              <a:t>V Prezydent Rzeczpospolitej Polskiej</a:t>
            </a:r>
          </a:p>
          <a:p>
            <a:pPr algn="just"/>
            <a:r>
              <a:rPr lang="pl-PL" dirty="0">
                <a:latin typeface="Georgia" panose="02040502050405020303" pitchFamily="18" charset="0"/>
              </a:rPr>
              <a:t>VI Rada ministrów i administracja rządowa</a:t>
            </a:r>
          </a:p>
          <a:p>
            <a:pPr algn="just"/>
            <a:r>
              <a:rPr lang="pl-PL" dirty="0">
                <a:latin typeface="Georgia" panose="02040502050405020303" pitchFamily="18" charset="0"/>
              </a:rPr>
              <a:t>VII Samorząd Terytorialny</a:t>
            </a:r>
          </a:p>
          <a:p>
            <a:pPr algn="just"/>
            <a:r>
              <a:rPr lang="pl-PL" dirty="0">
                <a:latin typeface="Georgia" panose="02040502050405020303" pitchFamily="18" charset="0"/>
              </a:rPr>
              <a:t>VIII Sądy i trybunały</a:t>
            </a:r>
          </a:p>
          <a:p>
            <a:pPr algn="just"/>
            <a:r>
              <a:rPr lang="pl-PL" dirty="0">
                <a:latin typeface="Georgia" panose="02040502050405020303" pitchFamily="18" charset="0"/>
              </a:rPr>
              <a:t>IX Organy kontroli państwowej i ochrony prawa</a:t>
            </a:r>
          </a:p>
          <a:p>
            <a:pPr algn="just"/>
            <a:r>
              <a:rPr lang="pl-PL" dirty="0">
                <a:latin typeface="Georgia" panose="02040502050405020303" pitchFamily="18" charset="0"/>
              </a:rPr>
              <a:t>X Finanse publiczne</a:t>
            </a:r>
          </a:p>
          <a:p>
            <a:pPr algn="just"/>
            <a:r>
              <a:rPr lang="pl-PL" dirty="0">
                <a:latin typeface="Georgia" panose="02040502050405020303" pitchFamily="18" charset="0"/>
              </a:rPr>
              <a:t>XI stany nadzwyczajne</a:t>
            </a:r>
          </a:p>
          <a:p>
            <a:pPr algn="just"/>
            <a:r>
              <a:rPr lang="pl-PL" dirty="0">
                <a:latin typeface="Georgia" panose="02040502050405020303" pitchFamily="18" charset="0"/>
              </a:rPr>
              <a:t>XII Zmiana konstytucji</a:t>
            </a:r>
          </a:p>
          <a:p>
            <a:pPr algn="just"/>
            <a:r>
              <a:rPr lang="pl-PL" dirty="0">
                <a:latin typeface="Georgia" panose="02040502050405020303" pitchFamily="18" charset="0"/>
              </a:rPr>
              <a:t>XIII Przepisy przejściowe i końcowe</a:t>
            </a:r>
          </a:p>
        </p:txBody>
      </p:sp>
    </p:spTree>
    <p:extLst>
      <p:ext uri="{BB962C8B-B14F-4D97-AF65-F5344CB8AC3E}">
        <p14:creationId xmlns:p14="http://schemas.microsoft.com/office/powerpoint/2010/main" val="469173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5815EDD-361F-4239-B1AA-0A18F7A986B1}"/>
              </a:ext>
            </a:extLst>
          </p:cNvPr>
          <p:cNvSpPr/>
          <p:nvPr/>
        </p:nvSpPr>
        <p:spPr>
          <a:xfrm>
            <a:off x="5577840" y="3244334"/>
            <a:ext cx="5516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l-PL" b="1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l-PL" b="1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l-PL" b="1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l-PL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Źródła:</a:t>
            </a:r>
          </a:p>
          <a:p>
            <a:endParaRPr lang="pl-PL" dirty="0">
              <a:solidFill>
                <a:srgbClr val="9454C3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l-PL" sz="1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https://pl.wikipedia.org/wiki/%C5%9Awi%C4%99to_Pracy</a:t>
            </a:r>
            <a:endParaRPr lang="pl-PL" sz="1000" dirty="0"/>
          </a:p>
          <a:p>
            <a:endParaRPr lang="pl-PL" sz="1000" dirty="0"/>
          </a:p>
          <a:p>
            <a:r>
              <a:rPr lang="pl-PL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https://pl.wikipedia.org/wiki/Dzie%C5%84_Flagi_Rzeczypospolitej_Polskiej</a:t>
            </a:r>
            <a:endParaRPr lang="pl-PL" sz="1000" dirty="0"/>
          </a:p>
          <a:p>
            <a:endParaRPr lang="pl-PL" sz="1000" dirty="0"/>
          </a:p>
          <a:p>
            <a:r>
              <a:rPr lang="pl-PL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https://pl.wikipedia.org/wiki/%C5%9Awi%C4%99to_Narodowe_Trzeciego_Maja</a:t>
            </a:r>
            <a:endParaRPr lang="pl-PL" sz="1000" dirty="0"/>
          </a:p>
          <a:p>
            <a:endParaRPr lang="pl-PL" sz="1000" dirty="0"/>
          </a:p>
          <a:p>
            <a:r>
              <a:rPr lang="pl-PL" sz="1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https://pl.wikipedia.org/wiki/Konstytucja_3_maja</a:t>
            </a:r>
            <a:endParaRPr lang="pl-PL" sz="1000" dirty="0"/>
          </a:p>
          <a:p>
            <a:endParaRPr lang="pl-PL" sz="1000" dirty="0"/>
          </a:p>
          <a:p>
            <a:r>
              <a:rPr lang="pl-PL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https://www.youtube.com/watch?v=qA2n8zTpcaU</a:t>
            </a:r>
            <a:endParaRPr lang="pl-PL" sz="1000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3C2FF31-74D5-4272-B37C-2611F1E8B234}"/>
              </a:ext>
            </a:extLst>
          </p:cNvPr>
          <p:cNvSpPr/>
          <p:nvPr/>
        </p:nvSpPr>
        <p:spPr>
          <a:xfrm rot="539906">
            <a:off x="2495810" y="1658759"/>
            <a:ext cx="69928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180566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4CB1196-3213-45A7-8CC8-FFF2CE7FAD3D}"/>
              </a:ext>
            </a:extLst>
          </p:cNvPr>
          <p:cNvSpPr txBox="1"/>
          <p:nvPr/>
        </p:nvSpPr>
        <p:spPr>
          <a:xfrm>
            <a:off x="563880" y="441960"/>
            <a:ext cx="11049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Georgia" panose="02040502050405020303" pitchFamily="18" charset="0"/>
              </a:rPr>
              <a:t>Maj to miesiąc szczególny w polskiej historii. </a:t>
            </a:r>
          </a:p>
          <a:p>
            <a:pPr algn="ctr"/>
            <a:endParaRPr lang="pl-PL" sz="2800" dirty="0">
              <a:latin typeface="Georgia" panose="02040502050405020303" pitchFamily="18" charset="0"/>
            </a:endParaRPr>
          </a:p>
          <a:p>
            <a:pPr algn="ctr"/>
            <a:r>
              <a:rPr lang="pl-PL" sz="2800" dirty="0">
                <a:latin typeface="Georgia" panose="02040502050405020303" pitchFamily="18" charset="0"/>
              </a:rPr>
              <a:t>Podczas pierwszych trzech dni maja</a:t>
            </a:r>
            <a:br>
              <a:rPr lang="pl-PL" sz="2800" dirty="0">
                <a:latin typeface="Georgia" panose="02040502050405020303" pitchFamily="18" charset="0"/>
              </a:rPr>
            </a:br>
            <a:r>
              <a:rPr lang="pl-PL" sz="2800" dirty="0">
                <a:latin typeface="Georgia" panose="02040502050405020303" pitchFamily="18" charset="0"/>
              </a:rPr>
              <a:t>w Polsce obchodzone są trzy ważne święta:</a:t>
            </a:r>
          </a:p>
          <a:p>
            <a:pPr algn="ctr"/>
            <a:endParaRPr lang="pl-PL" sz="2800" dirty="0">
              <a:latin typeface="Georgia" panose="02040502050405020303" pitchFamily="18" charset="0"/>
            </a:endParaRPr>
          </a:p>
          <a:p>
            <a:pPr algn="ctr"/>
            <a:r>
              <a:rPr lang="pl-PL" sz="2800" b="1" dirty="0">
                <a:latin typeface="Georgia" panose="02040502050405020303" pitchFamily="18" charset="0"/>
              </a:rPr>
              <a:t>1 maja </a:t>
            </a:r>
            <a:r>
              <a:rPr lang="pl-PL" sz="2800" dirty="0">
                <a:latin typeface="Georgia" panose="02040502050405020303" pitchFamily="18" charset="0"/>
              </a:rPr>
              <a:t>– Międzynarodowe Święto Pracy</a:t>
            </a:r>
          </a:p>
          <a:p>
            <a:pPr algn="ctr"/>
            <a:endParaRPr lang="pl-PL" sz="2800" dirty="0">
              <a:latin typeface="Georgia" panose="02040502050405020303" pitchFamily="18" charset="0"/>
            </a:endParaRPr>
          </a:p>
          <a:p>
            <a:pPr algn="ctr"/>
            <a:r>
              <a:rPr lang="pl-PL" sz="2800" b="1" dirty="0">
                <a:latin typeface="Georgia" panose="02040502050405020303" pitchFamily="18" charset="0"/>
              </a:rPr>
              <a:t>2 maja </a:t>
            </a:r>
            <a:r>
              <a:rPr lang="pl-PL" sz="2800" dirty="0">
                <a:latin typeface="Georgia" panose="02040502050405020303" pitchFamily="18" charset="0"/>
              </a:rPr>
              <a:t>-  Dzień Flagi Rzeczypospolitej Polskiej</a:t>
            </a:r>
          </a:p>
          <a:p>
            <a:pPr algn="ctr"/>
            <a:endParaRPr lang="pl-PL" sz="2800" dirty="0">
              <a:latin typeface="Georgia" panose="02040502050405020303" pitchFamily="18" charset="0"/>
            </a:endParaRPr>
          </a:p>
          <a:p>
            <a:pPr algn="ctr"/>
            <a:r>
              <a:rPr lang="pl-PL" sz="2800" b="1" dirty="0">
                <a:latin typeface="Georgia" panose="02040502050405020303" pitchFamily="18" charset="0"/>
              </a:rPr>
              <a:t>3 maja </a:t>
            </a:r>
            <a:r>
              <a:rPr lang="pl-PL" sz="2800" dirty="0">
                <a:latin typeface="Georgia" panose="02040502050405020303" pitchFamily="18" charset="0"/>
              </a:rPr>
              <a:t>-  Narodowe Święto Konstytucji 3 maja</a:t>
            </a:r>
          </a:p>
        </p:txBody>
      </p:sp>
    </p:spTree>
    <p:extLst>
      <p:ext uri="{BB962C8B-B14F-4D97-AF65-F5344CB8AC3E}">
        <p14:creationId xmlns:p14="http://schemas.microsoft.com/office/powerpoint/2010/main" val="370025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63B0BA-4A38-46A4-B922-33EAD03B3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300" b="1" dirty="0">
                <a:solidFill>
                  <a:srgbClr val="FF0000"/>
                </a:solidFill>
                <a:latin typeface="Georgia" panose="02040502050405020303" pitchFamily="18" charset="0"/>
              </a:rPr>
              <a:t>1 maja</a:t>
            </a:r>
            <a:br>
              <a:rPr lang="pl-PL" dirty="0"/>
            </a:br>
            <a:r>
              <a:rPr lang="pl-PL" sz="3100" b="1" dirty="0">
                <a:latin typeface="Georgia" panose="02040502050405020303" pitchFamily="18" charset="0"/>
              </a:rPr>
              <a:t>Święto Pracy, </a:t>
            </a:r>
            <a:br>
              <a:rPr lang="pl-PL" sz="3100" dirty="0">
                <a:latin typeface="Georgia" panose="02040502050405020303" pitchFamily="18" charset="0"/>
              </a:rPr>
            </a:br>
            <a:r>
              <a:rPr lang="pl-PL" sz="3100" dirty="0">
                <a:latin typeface="Georgia" panose="02040502050405020303" pitchFamily="18" charset="0"/>
              </a:rPr>
              <a:t>Międzynarodowy Dzień Solidarności Ludzi Pracy</a:t>
            </a:r>
          </a:p>
        </p:txBody>
      </p:sp>
      <p:pic>
        <p:nvPicPr>
          <p:cNvPr id="3074" name="Picture 2" descr="Pochody 1-majowe w PRL. Tak kiedyś obchodzono... &quot;majówkę ...">
            <a:extLst>
              <a:ext uri="{FF2B5EF4-FFF2-40B4-BE49-F238E27FC236}">
                <a16:creationId xmlns:a16="http://schemas.microsoft.com/office/drawing/2014/main" id="{38C55117-C8D8-432A-8F34-995B0791E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31" y="2667000"/>
            <a:ext cx="5105401" cy="307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oda uliczna na 1 Maja w czasach PRL [ZDJĘCIA] - Dziennikzachodni.pl">
            <a:extLst>
              <a:ext uri="{FF2B5EF4-FFF2-40B4-BE49-F238E27FC236}">
                <a16:creationId xmlns:a16="http://schemas.microsoft.com/office/drawing/2014/main" id="{44FD4C96-FDD7-4C30-B4F6-80E6B98C8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719" y="3093720"/>
            <a:ext cx="4413885" cy="307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636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03C820-4AAE-47B8-98CC-54C16FD04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8000" dirty="0">
                <a:solidFill>
                  <a:srgbClr val="FF0000"/>
                </a:solidFill>
                <a:latin typeface="Algerian" panose="04020705040A02060702" pitchFamily="82" charset="0"/>
              </a:rPr>
              <a:t>1 maja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BCD358B-F73B-4CCE-9DEB-D816AF251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2724" y="3124198"/>
            <a:ext cx="5426158" cy="2606041"/>
          </a:xfrm>
        </p:spPr>
        <p:txBody>
          <a:bodyPr>
            <a:noAutofit/>
          </a:bodyPr>
          <a:lstStyle/>
          <a:p>
            <a:r>
              <a:rPr lang="pl-PL" sz="2000" b="1" dirty="0">
                <a:latin typeface="Georgia" panose="02040502050405020303" pitchFamily="18" charset="0"/>
              </a:rPr>
              <a:t>Święto</a:t>
            </a:r>
            <a:r>
              <a:rPr lang="pl-PL" sz="2000" dirty="0">
                <a:latin typeface="Georgia" panose="02040502050405020303" pitchFamily="18" charset="0"/>
              </a:rPr>
              <a:t> Pracy, popularnie zwany </a:t>
            </a:r>
            <a:r>
              <a:rPr lang="pl-PL" sz="2000" b="1" dirty="0">
                <a:latin typeface="Georgia" panose="02040502050405020303" pitchFamily="18" charset="0"/>
              </a:rPr>
              <a:t>1 Maja</a:t>
            </a:r>
            <a:r>
              <a:rPr lang="pl-PL" sz="2000" dirty="0">
                <a:latin typeface="Georgia" panose="02040502050405020303" pitchFamily="18" charset="0"/>
              </a:rPr>
              <a:t> – międzynarodowe </a:t>
            </a:r>
            <a:r>
              <a:rPr lang="pl-PL" sz="2000" b="1" dirty="0">
                <a:latin typeface="Georgia" panose="02040502050405020303" pitchFamily="18" charset="0"/>
              </a:rPr>
              <a:t>święto</a:t>
            </a:r>
            <a:r>
              <a:rPr lang="pl-PL" sz="2000" dirty="0">
                <a:latin typeface="Georgia" panose="02040502050405020303" pitchFamily="18" charset="0"/>
              </a:rPr>
              <a:t> klasy robotniczej, obchodzone od 1890 corocznie </a:t>
            </a:r>
            <a:r>
              <a:rPr lang="pl-PL" sz="2000" b="1" dirty="0">
                <a:latin typeface="Georgia" panose="02040502050405020303" pitchFamily="18" charset="0"/>
              </a:rPr>
              <a:t>1 maja</a:t>
            </a:r>
            <a:r>
              <a:rPr lang="pl-PL" sz="2000" dirty="0">
                <a:latin typeface="Georgia" panose="02040502050405020303" pitchFamily="18" charset="0"/>
              </a:rPr>
              <a:t>.</a:t>
            </a:r>
            <a:br>
              <a:rPr lang="pl-PL" sz="2000" dirty="0">
                <a:latin typeface="Georgia" panose="02040502050405020303" pitchFamily="18" charset="0"/>
              </a:rPr>
            </a:br>
            <a:r>
              <a:rPr lang="pl-PL" sz="2000" dirty="0">
                <a:latin typeface="Georgia" panose="02040502050405020303" pitchFamily="18" charset="0"/>
              </a:rPr>
              <a:t>W Polsce </a:t>
            </a:r>
            <a:r>
              <a:rPr lang="pl-PL" sz="2000" b="1" dirty="0">
                <a:latin typeface="Georgia" panose="02040502050405020303" pitchFamily="18" charset="0"/>
              </a:rPr>
              <a:t>Święto</a:t>
            </a:r>
            <a:r>
              <a:rPr lang="pl-PL" sz="2000" dirty="0">
                <a:latin typeface="Georgia" panose="02040502050405020303" pitchFamily="18" charset="0"/>
              </a:rPr>
              <a:t> Pracy jest świętem państwowym od 1950 roku. </a:t>
            </a:r>
          </a:p>
        </p:txBody>
      </p:sp>
      <p:pic>
        <p:nvPicPr>
          <p:cNvPr id="4098" name="Picture 2" descr="święto pracy - echodnia.eu">
            <a:extLst>
              <a:ext uri="{FF2B5EF4-FFF2-40B4-BE49-F238E27FC236}">
                <a16:creationId xmlns:a16="http://schemas.microsoft.com/office/drawing/2014/main" id="{7A9B9B9C-D88B-476F-98C3-BF580133811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2" r="27572"/>
          <a:stretch>
            <a:fillRect/>
          </a:stretch>
        </p:blipFill>
        <p:spPr bwMode="auto">
          <a:xfrm>
            <a:off x="7594682" y="914400"/>
            <a:ext cx="369815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018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5407E21-4251-4B5D-9DDA-FA87D917CBF5}"/>
              </a:ext>
            </a:extLst>
          </p:cNvPr>
          <p:cNvSpPr/>
          <p:nvPr/>
        </p:nvSpPr>
        <p:spPr>
          <a:xfrm>
            <a:off x="1645920" y="411481"/>
            <a:ext cx="102717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Georgia" panose="02040502050405020303" pitchFamily="18" charset="0"/>
              </a:rPr>
              <a:t>Fatalne warunki pracy, niskie płace i praca do dwunastu godzin na dobę były standardem</a:t>
            </a:r>
            <a:br>
              <a:rPr lang="pl-PL" dirty="0">
                <a:latin typeface="Georgia" panose="02040502050405020303" pitchFamily="18" charset="0"/>
              </a:rPr>
            </a:br>
            <a:r>
              <a:rPr lang="pl-PL" dirty="0">
                <a:latin typeface="Georgia" panose="02040502050405020303" pitchFamily="18" charset="0"/>
              </a:rPr>
              <a:t>w Chicago, dlatego sytuacja tam była bardzo napięta. Antykapitalistyczne  nastroje były podsycane przez radykalnych agitatorów, walczących m.in. o ośmiogodzinny dzień pracy. </a:t>
            </a:r>
          </a:p>
          <a:p>
            <a:pPr algn="just"/>
            <a:r>
              <a:rPr lang="pl-PL" dirty="0">
                <a:latin typeface="Georgia" panose="02040502050405020303" pitchFamily="18" charset="0"/>
              </a:rPr>
              <a:t>Działacze związkowi szybko przeszli do ofensywy. Rozpoczęli przygotowania do demonstracji zapowiedzianej na 1 maja. Jej celem było wywalczenie ośmiogodzinnego dnia pracy. Na czele demonstracji stał Albert </a:t>
            </a:r>
            <a:r>
              <a:rPr lang="pl-PL" dirty="0" err="1">
                <a:latin typeface="Georgia" panose="02040502050405020303" pitchFamily="18" charset="0"/>
              </a:rPr>
              <a:t>Parsons</a:t>
            </a:r>
            <a:r>
              <a:rPr lang="pl-PL" dirty="0">
                <a:latin typeface="Georgia" panose="02040502050405020303" pitchFamily="18" charset="0"/>
              </a:rPr>
              <a:t> – związkowiec, </a:t>
            </a:r>
            <a:r>
              <a:rPr lang="pl-PL" dirty="0" err="1">
                <a:latin typeface="Georgia" panose="02040502050405020303" pitchFamily="18" charset="0"/>
              </a:rPr>
              <a:t>anarchokomunista</a:t>
            </a:r>
            <a:r>
              <a:rPr lang="pl-PL" dirty="0">
                <a:latin typeface="Georgia" panose="02040502050405020303" pitchFamily="18" charset="0"/>
              </a:rPr>
              <a:t>. </a:t>
            </a:r>
          </a:p>
          <a:p>
            <a:pPr algn="just"/>
            <a:r>
              <a:rPr lang="pl-PL" dirty="0">
                <a:latin typeface="Georgia" panose="02040502050405020303" pitchFamily="18" charset="0"/>
              </a:rPr>
              <a:t>Pomimo obaw wielu ludzi pochód przeszedł bez rozlewu krwi. Wzięło w nim udział kilkadziesiąt tysięcy osób.</a:t>
            </a:r>
          </a:p>
          <a:p>
            <a:pPr algn="just"/>
            <a:r>
              <a:rPr lang="pl-PL" dirty="0">
                <a:latin typeface="Georgia" panose="02040502050405020303" pitchFamily="18" charset="0"/>
              </a:rPr>
              <a:t>Do dalszej ofensywy ruszył inny, urodzony w Niemczech związkowiec, anarchista August </a:t>
            </a:r>
            <a:r>
              <a:rPr lang="pl-PL" dirty="0" err="1">
                <a:latin typeface="Georgia" panose="02040502050405020303" pitchFamily="18" charset="0"/>
              </a:rPr>
              <a:t>Spies</a:t>
            </a:r>
            <a:r>
              <a:rPr lang="pl-PL" dirty="0">
                <a:latin typeface="Georgia" panose="02040502050405020303" pitchFamily="18" charset="0"/>
              </a:rPr>
              <a:t>, redaktor pracowniczego pisma „</a:t>
            </a:r>
            <a:r>
              <a:rPr lang="pl-PL" dirty="0" err="1">
                <a:latin typeface="Georgia" panose="02040502050405020303" pitchFamily="18" charset="0"/>
              </a:rPr>
              <a:t>Chicagoer</a:t>
            </a:r>
            <a:r>
              <a:rPr lang="pl-PL" dirty="0">
                <a:latin typeface="Georgia" panose="02040502050405020303" pitchFamily="18" charset="0"/>
              </a:rPr>
              <a:t> </a:t>
            </a:r>
            <a:r>
              <a:rPr lang="pl-PL" dirty="0" err="1">
                <a:latin typeface="Georgia" panose="02040502050405020303" pitchFamily="18" charset="0"/>
              </a:rPr>
              <a:t>Arbeiter</a:t>
            </a:r>
            <a:r>
              <a:rPr lang="pl-PL" dirty="0">
                <a:latin typeface="Georgia" panose="02040502050405020303" pitchFamily="18" charset="0"/>
              </a:rPr>
              <a:t>-Zeitung”. Zorganizował on trzeciego maja wiec, w trakcie którego doszło do bójki. Ponad dwustu policjantów interweniowało, używając rewolwerów i pałek. Trudno jest określić dokładną liczbę ofiar. </a:t>
            </a:r>
          </a:p>
          <a:p>
            <a:pPr algn="just"/>
            <a:r>
              <a:rPr lang="pl-PL" dirty="0">
                <a:latin typeface="Georgia" panose="02040502050405020303" pitchFamily="18" charset="0"/>
              </a:rPr>
              <a:t>Trzy lata po tych tragicznych wydarzeniach, czyli w 1889 II Międzynarodówka uznała</a:t>
            </a:r>
            <a:br>
              <a:rPr lang="pl-PL" dirty="0">
                <a:latin typeface="Georgia" panose="02040502050405020303" pitchFamily="18" charset="0"/>
              </a:rPr>
            </a:br>
            <a:r>
              <a:rPr lang="pl-PL" dirty="0">
                <a:latin typeface="Georgia" panose="02040502050405020303" pitchFamily="18" charset="0"/>
              </a:rPr>
              <a:t>dzień 1 maja Świętem Pracy. </a:t>
            </a:r>
          </a:p>
          <a:p>
            <a:pPr algn="just"/>
            <a:endParaRPr lang="pl-PL" dirty="0">
              <a:latin typeface="Georgia" panose="02040502050405020303" pitchFamily="18" charset="0"/>
            </a:endParaRPr>
          </a:p>
          <a:p>
            <a:pPr algn="just"/>
            <a:r>
              <a:rPr lang="pl-PL" dirty="0">
                <a:latin typeface="Georgia" panose="02040502050405020303" pitchFamily="18" charset="0"/>
              </a:rPr>
              <a:t>Na ziemiach polskich pierwsze obchody miały miejsce w 1890 i odbywały się niejednokrotnie wbrew woli zaborców. </a:t>
            </a:r>
          </a:p>
        </p:txBody>
      </p:sp>
    </p:spTree>
    <p:extLst>
      <p:ext uri="{BB962C8B-B14F-4D97-AF65-F5344CB8AC3E}">
        <p14:creationId xmlns:p14="http://schemas.microsoft.com/office/powerpoint/2010/main" val="687944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221CD4B-9E4B-4BAC-90E7-1C9DD0D48206}"/>
              </a:ext>
            </a:extLst>
          </p:cNvPr>
          <p:cNvSpPr txBox="1"/>
          <p:nvPr/>
        </p:nvSpPr>
        <p:spPr>
          <a:xfrm>
            <a:off x="1645920" y="914400"/>
            <a:ext cx="10027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dirty="0">
              <a:latin typeface="Georgia" panose="02040502050405020303" pitchFamily="18" charset="0"/>
            </a:endParaRPr>
          </a:p>
          <a:p>
            <a:pPr algn="just"/>
            <a:endParaRPr lang="pl-PL" dirty="0">
              <a:latin typeface="Georgia" panose="02040502050405020303" pitchFamily="18" charset="0"/>
            </a:endParaRPr>
          </a:p>
          <a:p>
            <a:pPr algn="just"/>
            <a:endParaRPr lang="pl-PL" dirty="0">
              <a:latin typeface="Georgia" panose="02040502050405020303" pitchFamily="18" charset="0"/>
            </a:endParaRPr>
          </a:p>
          <a:p>
            <a:pPr algn="just"/>
            <a:r>
              <a:rPr lang="pl-PL" dirty="0">
                <a:latin typeface="Georgia" panose="02040502050405020303" pitchFamily="18" charset="0"/>
              </a:rPr>
              <a:t>W okresie socjalizmu – w Polsce i w sąsiadujących z nią krajach, było to jedno z ważniejszych świąt państwowych.</a:t>
            </a:r>
          </a:p>
          <a:p>
            <a:pPr algn="just"/>
            <a:r>
              <a:rPr lang="pl-PL" dirty="0">
                <a:latin typeface="Georgia" panose="02040502050405020303" pitchFamily="18" charset="0"/>
              </a:rPr>
              <a:t>W tym dniu, zwanym także </a:t>
            </a:r>
            <a:r>
              <a:rPr lang="pl-PL" b="1" dirty="0">
                <a:latin typeface="Georgia" panose="02040502050405020303" pitchFamily="18" charset="0"/>
              </a:rPr>
              <a:t>Świętem Klasy Robotniczej</a:t>
            </a:r>
            <a:r>
              <a:rPr lang="pl-PL" dirty="0">
                <a:latin typeface="Georgia" panose="02040502050405020303" pitchFamily="18" charset="0"/>
              </a:rPr>
              <a:t>, organizowało  się huczne pochody, wiece i zgromadzenia, w których obecność była często obowiązkowa. </a:t>
            </a:r>
          </a:p>
          <a:p>
            <a:pPr algn="just"/>
            <a:r>
              <a:rPr lang="pl-PL" dirty="0">
                <a:latin typeface="Georgia" panose="02040502050405020303" pitchFamily="18" charset="0"/>
              </a:rPr>
              <a:t>Wiwatujących pozdrawiali najwyżsi działacze partyjni.</a:t>
            </a:r>
          </a:p>
          <a:p>
            <a:pPr algn="just"/>
            <a:endParaRPr lang="pl-PL" dirty="0">
              <a:latin typeface="Georgia" panose="02040502050405020303" pitchFamily="18" charset="0"/>
            </a:endParaRPr>
          </a:p>
          <a:p>
            <a:pPr algn="just"/>
            <a:r>
              <a:rPr lang="pl-PL" dirty="0">
                <a:latin typeface="Georgia" panose="02040502050405020303" pitchFamily="18" charset="0"/>
              </a:rPr>
              <a:t>Obecnie Międzynarodowe Święto Pracy w Polsce ma charakter spontaniczny, pluralistyczny</a:t>
            </a:r>
            <a:br>
              <a:rPr lang="pl-PL" dirty="0">
                <a:latin typeface="Georgia" panose="02040502050405020303" pitchFamily="18" charset="0"/>
              </a:rPr>
            </a:br>
            <a:r>
              <a:rPr lang="pl-PL" dirty="0">
                <a:latin typeface="Georgia" panose="02040502050405020303" pitchFamily="18" charset="0"/>
              </a:rPr>
              <a:t>i wielonurtowy. </a:t>
            </a:r>
          </a:p>
          <a:p>
            <a:pPr algn="just"/>
            <a:endParaRPr lang="pl-PL" dirty="0">
              <a:latin typeface="Georgia" panose="02040502050405020303" pitchFamily="18" charset="0"/>
            </a:endParaRPr>
          </a:p>
          <a:p>
            <a:pPr algn="ctr"/>
            <a:r>
              <a:rPr lang="pl-PL" u="sng" dirty="0">
                <a:latin typeface="Georgia" panose="02040502050405020303" pitchFamily="18" charset="0"/>
              </a:rPr>
              <a:t>W Polsce 1 maja od 1950 roku jest świętem państwowym, wolnym od pracy.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6277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91BA9D2-9552-4D07-959D-DFBA35796D76}"/>
              </a:ext>
            </a:extLst>
          </p:cNvPr>
          <p:cNvSpPr txBox="1"/>
          <p:nvPr/>
        </p:nvSpPr>
        <p:spPr>
          <a:xfrm>
            <a:off x="2103120" y="670560"/>
            <a:ext cx="8686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FF0000"/>
                </a:solidFill>
                <a:latin typeface="Georgia" panose="02040502050405020303" pitchFamily="18" charset="0"/>
              </a:rPr>
              <a:t>2 maja</a:t>
            </a:r>
          </a:p>
          <a:p>
            <a:pPr algn="ctr"/>
            <a:r>
              <a:rPr lang="pl-PL" sz="2800" b="1" dirty="0">
                <a:latin typeface="Georgia" panose="02040502050405020303" pitchFamily="18" charset="0"/>
              </a:rPr>
              <a:t>Dzień Flagi</a:t>
            </a:r>
            <a:r>
              <a:rPr lang="pl-PL" sz="2800" dirty="0">
                <a:latin typeface="Georgia" panose="02040502050405020303" pitchFamily="18" charset="0"/>
              </a:rPr>
              <a:t> Rzeczypospolitej Polskiej</a:t>
            </a:r>
          </a:p>
        </p:txBody>
      </p:sp>
      <p:pic>
        <p:nvPicPr>
          <p:cNvPr id="7170" name="Picture 2" descr="2 maja Dzień Flagi Rzeczypospolitej Polskiej - Aktualności - Urząd ...">
            <a:extLst>
              <a:ext uri="{FF2B5EF4-FFF2-40B4-BE49-F238E27FC236}">
                <a16:creationId xmlns:a16="http://schemas.microsoft.com/office/drawing/2014/main" id="{F40A4A10-8295-42D1-BB90-873071966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58365"/>
            <a:ext cx="48768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zień Flagi na Dolinie | Śląskie Trendy">
            <a:extLst>
              <a:ext uri="{FF2B5EF4-FFF2-40B4-BE49-F238E27FC236}">
                <a16:creationId xmlns:a16="http://schemas.microsoft.com/office/drawing/2014/main" id="{39C44279-24DF-4CBD-A880-825DE1F00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82278"/>
            <a:ext cx="48768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932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4EDB5B-4101-42F2-ACAD-19E64E3A1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8000" dirty="0">
                <a:solidFill>
                  <a:srgbClr val="FF0000"/>
                </a:solidFill>
                <a:latin typeface="Algerian" panose="04020705040A02060702" pitchFamily="82" charset="0"/>
              </a:rPr>
              <a:t>2 maja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5B55194-F76A-4735-8A26-EF378D8AFF5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73238E7-219C-44CD-91BB-CB8844770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pl-PL" sz="2000" b="1" dirty="0">
                <a:latin typeface="Georgia" panose="02040502050405020303" pitchFamily="18" charset="0"/>
              </a:rPr>
              <a:t>Dzień Flagi</a:t>
            </a:r>
            <a:r>
              <a:rPr lang="pl-PL" sz="2000" dirty="0">
                <a:latin typeface="Georgia" panose="02040502050405020303" pitchFamily="18" charset="0"/>
              </a:rPr>
              <a:t> Rzeczypospolitej Polskiej – polskie święto wprowadzone na mocy ustawy</a:t>
            </a:r>
            <a:br>
              <a:rPr lang="pl-PL" sz="2000" dirty="0">
                <a:latin typeface="Georgia" panose="02040502050405020303" pitchFamily="18" charset="0"/>
              </a:rPr>
            </a:br>
            <a:r>
              <a:rPr lang="pl-PL" sz="2000" dirty="0">
                <a:latin typeface="Georgia" panose="02040502050405020303" pitchFamily="18" charset="0"/>
              </a:rPr>
              <a:t>z 20 lutego 2004, obchodzone między świętami 1 </a:t>
            </a:r>
            <a:r>
              <a:rPr lang="pl-PL" sz="2000" b="1" dirty="0">
                <a:latin typeface="Georgia" panose="02040502050405020303" pitchFamily="18" charset="0"/>
              </a:rPr>
              <a:t>maja</a:t>
            </a:r>
            <a:r>
              <a:rPr lang="pl-PL" sz="2000" dirty="0">
                <a:latin typeface="Georgia" panose="02040502050405020303" pitchFamily="18" charset="0"/>
              </a:rPr>
              <a:t> (zwanym Świętem Pracy)</a:t>
            </a:r>
            <a:br>
              <a:rPr lang="pl-PL" sz="2000" dirty="0">
                <a:latin typeface="Georgia" panose="02040502050405020303" pitchFamily="18" charset="0"/>
              </a:rPr>
            </a:br>
            <a:r>
              <a:rPr lang="pl-PL" sz="2000" dirty="0">
                <a:latin typeface="Georgia" panose="02040502050405020303" pitchFamily="18" charset="0"/>
              </a:rPr>
              <a:t>i 3 </a:t>
            </a:r>
            <a:r>
              <a:rPr lang="pl-PL" sz="2000" b="1" dirty="0">
                <a:latin typeface="Georgia" panose="02040502050405020303" pitchFamily="18" charset="0"/>
              </a:rPr>
              <a:t>maja</a:t>
            </a:r>
            <a:r>
              <a:rPr lang="pl-PL" sz="2000" dirty="0">
                <a:latin typeface="Georgia" panose="02040502050405020303" pitchFamily="18" charset="0"/>
              </a:rPr>
              <a:t> (Świętem Narodowym 3 </a:t>
            </a:r>
            <a:r>
              <a:rPr lang="pl-PL" sz="2000" b="1" dirty="0">
                <a:latin typeface="Georgia" panose="02040502050405020303" pitchFamily="18" charset="0"/>
              </a:rPr>
              <a:t>Maja</a:t>
            </a:r>
            <a:r>
              <a:rPr lang="pl-PL" sz="2000" dirty="0">
                <a:latin typeface="Georgia" panose="02040502050405020303" pitchFamily="18" charset="0"/>
              </a:rPr>
              <a:t>).</a:t>
            </a:r>
            <a:br>
              <a:rPr lang="pl-PL" sz="2000" dirty="0">
                <a:latin typeface="Georgia" panose="02040502050405020303" pitchFamily="18" charset="0"/>
              </a:rPr>
            </a:br>
            <a:r>
              <a:rPr lang="pl-PL" sz="2000" dirty="0">
                <a:latin typeface="Georgia" panose="02040502050405020303" pitchFamily="18" charset="0"/>
              </a:rPr>
              <a:t>Tego samego dnia obchodzony jest </a:t>
            </a:r>
            <a:r>
              <a:rPr lang="pl-PL" sz="2000" b="1" dirty="0">
                <a:latin typeface="Georgia" panose="02040502050405020303" pitchFamily="18" charset="0"/>
              </a:rPr>
              <a:t>Dzień</a:t>
            </a:r>
            <a:r>
              <a:rPr lang="pl-PL" sz="2000" dirty="0">
                <a:latin typeface="Georgia" panose="02040502050405020303" pitchFamily="18" charset="0"/>
              </a:rPr>
              <a:t> Polonii i Polaków za Granicą.</a:t>
            </a:r>
          </a:p>
        </p:txBody>
      </p:sp>
      <p:pic>
        <p:nvPicPr>
          <p:cNvPr id="5126" name="Picture 6" descr="2 maja Święto Flagi Rzeczypospolitej Polskiej. | E-gorzyce">
            <a:extLst>
              <a:ext uri="{FF2B5EF4-FFF2-40B4-BE49-F238E27FC236}">
                <a16:creationId xmlns:a16="http://schemas.microsoft.com/office/drawing/2014/main" id="{8CE18EAC-4A7E-4A5C-8722-56FFE36BF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82" y="914400"/>
            <a:ext cx="363719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285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19E865C-B22A-40A3-A691-D44CAFE37B48}"/>
              </a:ext>
            </a:extLst>
          </p:cNvPr>
          <p:cNvSpPr/>
          <p:nvPr/>
        </p:nvSpPr>
        <p:spPr>
          <a:xfrm>
            <a:off x="1661160" y="1166843"/>
            <a:ext cx="99517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rgbClr val="222222"/>
                </a:solidFill>
                <a:latin typeface="Georgia" panose="02040502050405020303" pitchFamily="18" charset="0"/>
              </a:rPr>
              <a:t>15 października 2003 roku do laski marszałkowskiej wpłynął poselski projekt (autorstwa posła Edwarda Płonki) zmiany ustawy o godle, barwach i Hymnie RP, ustanawiający m.in.</a:t>
            </a:r>
            <a:br>
              <a:rPr lang="pl-PL" dirty="0">
                <a:solidFill>
                  <a:srgbClr val="222222"/>
                </a:solidFill>
                <a:latin typeface="Georgia" panose="02040502050405020303" pitchFamily="18" charset="0"/>
              </a:rPr>
            </a:br>
            <a:r>
              <a:rPr lang="pl-PL" i="1" dirty="0">
                <a:solidFill>
                  <a:srgbClr val="222222"/>
                </a:solidFill>
                <a:latin typeface="Georgia" panose="02040502050405020303" pitchFamily="18" charset="0"/>
              </a:rPr>
              <a:t>Dzień Flagi RP</a:t>
            </a:r>
            <a:r>
              <a:rPr lang="pl-PL" dirty="0">
                <a:solidFill>
                  <a:srgbClr val="222222"/>
                </a:solidFill>
                <a:latin typeface="Georgia" panose="02040502050405020303" pitchFamily="18" charset="0"/>
              </a:rPr>
              <a:t>. </a:t>
            </a:r>
          </a:p>
          <a:p>
            <a:pPr algn="just"/>
            <a:r>
              <a:rPr lang="pl-PL" dirty="0">
                <a:solidFill>
                  <a:srgbClr val="222222"/>
                </a:solidFill>
                <a:latin typeface="Georgia" panose="02040502050405020303" pitchFamily="18" charset="0"/>
              </a:rPr>
              <a:t>Co wynika z uzasadnienia ustawy wprowadzającej święto, wybór dnia 2 maja nie był przypadkowy – chodziło o dzień w którym Polakom towarzyszą refleksje o szczytnych kartach historii Polski, wypełnienie wolnego dnia pomiędzy świętami narodowymi, oraz podkreślenie obchodów Światowego Dnia Polonii. </a:t>
            </a:r>
          </a:p>
          <a:p>
            <a:pPr algn="just"/>
            <a:endParaRPr lang="pl-PL" dirty="0">
              <a:solidFill>
                <a:srgbClr val="222222"/>
              </a:solidFill>
              <a:latin typeface="Georgia" panose="02040502050405020303" pitchFamily="18" charset="0"/>
            </a:endParaRPr>
          </a:p>
          <a:p>
            <a:pPr algn="just"/>
            <a:r>
              <a:rPr lang="pl-PL" dirty="0">
                <a:solidFill>
                  <a:srgbClr val="222222"/>
                </a:solidFill>
                <a:latin typeface="Georgia" panose="02040502050405020303" pitchFamily="18" charset="0"/>
              </a:rPr>
              <a:t>W toku prac legislacyjnych Senat RP w uchwale z dnia 12 lutego 2004 roku zaproponował poprawki m.in.: zastąpić Dzień Flagi RP </a:t>
            </a:r>
            <a:r>
              <a:rPr lang="pl-PL" i="1" dirty="0">
                <a:solidFill>
                  <a:srgbClr val="222222"/>
                </a:solidFill>
                <a:latin typeface="Georgia" panose="02040502050405020303" pitchFamily="18" charset="0"/>
              </a:rPr>
              <a:t>Dniem Orła Białego</a:t>
            </a:r>
            <a:r>
              <a:rPr lang="pl-PL" dirty="0">
                <a:solidFill>
                  <a:srgbClr val="222222"/>
                </a:solidFill>
                <a:latin typeface="Georgia" panose="02040502050405020303" pitchFamily="18" charset="0"/>
              </a:rPr>
              <a:t>, uznając godło za naczelne spośród symboli RP. </a:t>
            </a:r>
          </a:p>
          <a:p>
            <a:pPr algn="just"/>
            <a:r>
              <a:rPr lang="pl-PL" dirty="0">
                <a:solidFill>
                  <a:srgbClr val="222222"/>
                </a:solidFill>
                <a:latin typeface="Georgia" panose="02040502050405020303" pitchFamily="18" charset="0"/>
              </a:rPr>
              <a:t>Ostatecznie Sejm odrzucił ww. poprawkę i 20 lutego 2004 ustanowił:</a:t>
            </a:r>
          </a:p>
          <a:p>
            <a:pPr algn="just"/>
            <a:r>
              <a:rPr lang="pl-PL" b="1" i="1" dirty="0">
                <a:solidFill>
                  <a:srgbClr val="222222"/>
                </a:solidFill>
                <a:latin typeface="Georgia" panose="02040502050405020303" pitchFamily="18" charset="0"/>
              </a:rPr>
              <a:t>Dzień Flagi Rzeczypospolitej Polskiej</a:t>
            </a:r>
            <a:r>
              <a:rPr lang="pl-PL" dirty="0">
                <a:solidFill>
                  <a:srgbClr val="222222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endParaRPr lang="pl-PL" dirty="0">
              <a:solidFill>
                <a:srgbClr val="222222"/>
              </a:solidFill>
              <a:latin typeface="Georgia" panose="02040502050405020303" pitchFamily="18" charset="0"/>
            </a:endParaRPr>
          </a:p>
          <a:p>
            <a:pPr algn="just"/>
            <a:r>
              <a:rPr lang="pl-PL" dirty="0">
                <a:latin typeface="Georgia" panose="02040502050405020303" pitchFamily="18" charset="0"/>
              </a:rPr>
              <a:t>Tego dnia organizowane są różnego rodzaju akcje i manifestacje patriotyczne. </a:t>
            </a:r>
          </a:p>
          <a:p>
            <a:pPr algn="just"/>
            <a:r>
              <a:rPr lang="pl-PL" dirty="0">
                <a:latin typeface="Georgia" panose="02040502050405020303" pitchFamily="18" charset="0"/>
              </a:rPr>
              <a:t>Dla przykładu, w Bytomiu w dniu 2 maja 2009 ponad 500 osób utworzyło biało-czerwoną flagę z przygotowanych wcześniej i równocześnie uniesionych parasolek. Była to prawdopodobnie największa utworzona flaga w Polsce z okazji Dnia Flagi. </a:t>
            </a:r>
            <a:endParaRPr lang="pl-PL" b="0" i="0" dirty="0">
              <a:solidFill>
                <a:srgbClr val="222222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153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Świecąca krawędź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279</TotalTime>
  <Words>1230</Words>
  <Application>Microsoft Office PowerPoint</Application>
  <PresentationFormat>Panoramiczny</PresentationFormat>
  <Paragraphs>99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Algerian</vt:lpstr>
      <vt:lpstr>Arial</vt:lpstr>
      <vt:lpstr>Corbel</vt:lpstr>
      <vt:lpstr>Georgia</vt:lpstr>
      <vt:lpstr>Wingdings</vt:lpstr>
      <vt:lpstr>Paralaksa</vt:lpstr>
      <vt:lpstr>Prezentacja programu PowerPoint</vt:lpstr>
      <vt:lpstr>Prezentacja programu PowerPoint</vt:lpstr>
      <vt:lpstr>1 maja Święto Pracy,  Międzynarodowy Dzień Solidarności Ludzi Pracy</vt:lpstr>
      <vt:lpstr>1 maja</vt:lpstr>
      <vt:lpstr>Prezentacja programu PowerPoint</vt:lpstr>
      <vt:lpstr>Prezentacja programu PowerPoint</vt:lpstr>
      <vt:lpstr>Prezentacja programu PowerPoint</vt:lpstr>
      <vt:lpstr>2 maja</vt:lpstr>
      <vt:lpstr>Prezentacja programu PowerPoint</vt:lpstr>
      <vt:lpstr>Prezentacja programu PowerPoint</vt:lpstr>
      <vt:lpstr>3 maja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Adam</dc:creator>
  <cp:lastModifiedBy>Adam</cp:lastModifiedBy>
  <cp:revision>24</cp:revision>
  <dcterms:created xsi:type="dcterms:W3CDTF">2020-04-29T10:58:22Z</dcterms:created>
  <dcterms:modified xsi:type="dcterms:W3CDTF">2020-04-29T15:38:04Z</dcterms:modified>
</cp:coreProperties>
</file>